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6"/>
  </p:notesMasterIdLst>
  <p:sldIdLst>
    <p:sldId id="508" r:id="rId2"/>
    <p:sldId id="433" r:id="rId3"/>
    <p:sldId id="509" r:id="rId4"/>
    <p:sldId id="510" r:id="rId5"/>
    <p:sldId id="514" r:id="rId6"/>
    <p:sldId id="512" r:id="rId7"/>
    <p:sldId id="481" r:id="rId8"/>
    <p:sldId id="513" r:id="rId9"/>
    <p:sldId id="475" r:id="rId10"/>
    <p:sldId id="471" r:id="rId11"/>
    <p:sldId id="507" r:id="rId12"/>
    <p:sldId id="473" r:id="rId13"/>
    <p:sldId id="505" r:id="rId14"/>
    <p:sldId id="434" r:id="rId15"/>
  </p:sldIdLst>
  <p:sldSz cx="9144000" cy="5143500" type="screen16x9"/>
  <p:notesSz cx="6858000" cy="9144000"/>
  <p:embeddedFontLst>
    <p:embeddedFont>
      <p:font typeface="Orly's Font 2" panose="020B0604020202020204" charset="0"/>
      <p:regular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Verdana" panose="020B0604030504040204" pitchFamily="34" charset="0"/>
      <p:regular r:id="rId22"/>
      <p:bold r:id="rId23"/>
      <p:italic r:id="rId24"/>
      <p:boldItalic r:id="rId25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30" autoAdjust="0"/>
    <p:restoredTop sz="92179" autoAdjust="0"/>
  </p:normalViewPr>
  <p:slideViewPr>
    <p:cSldViewPr>
      <p:cViewPr varScale="1">
        <p:scale>
          <a:sx n="37" d="100"/>
          <a:sy n="37" d="100"/>
        </p:scale>
        <p:origin x="-78" y="-786"/>
      </p:cViewPr>
      <p:guideLst>
        <p:guide orient="horz" pos="1361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Let’s practice drawing a hexagon using dot paper.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Do I have 6 sides?  Yes!</a:t>
            </a:r>
          </a:p>
          <a:p>
            <a:r>
              <a:rPr lang="en-US" baseline="0" dirty="0" smtClean="0"/>
              <a:t>Did I draw straight sides? Yes!</a:t>
            </a:r>
          </a:p>
          <a:p>
            <a:r>
              <a:rPr lang="en-US" baseline="0" dirty="0" smtClean="0"/>
              <a:t>Do all of my sides meet making a closed shape?  Yes!</a:t>
            </a:r>
          </a:p>
          <a:p>
            <a:r>
              <a:rPr lang="en-US" baseline="0" dirty="0" smtClean="0"/>
              <a:t>I have drawn a hexagon.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Let’s take away the dot paper and try drawing one.</a:t>
            </a:r>
          </a:p>
          <a:p>
            <a:r>
              <a:rPr lang="en-US" baseline="0" dirty="0" smtClean="0"/>
              <a:t>In order to draw a shape without dot paper, you just need to draw dots and connect them.</a:t>
            </a:r>
          </a:p>
          <a:p>
            <a:r>
              <a:rPr lang="en-US" baseline="0" dirty="0" smtClean="0"/>
              <a:t>I will draw two dots, here and here, then draw a line to connect them.</a:t>
            </a:r>
          </a:p>
          <a:p>
            <a:r>
              <a:rPr lang="en-US" baseline="0" dirty="0" smtClean="0"/>
              <a:t>I will add a dot here, to connect a line to my first line, like this.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Here is a fourth dot, to connect a third line.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fifth dot, to connect a fourth line.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 will draw a sixth dot, to connect my fifth line.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Finally, I will connect my sixth dot to the first dot I drew.</a:t>
            </a:r>
          </a:p>
          <a:p>
            <a:r>
              <a:rPr lang="en-US" baseline="0" dirty="0" smtClean="0"/>
              <a:t>Is this a hexagon?  Let’s check our rules. </a:t>
            </a:r>
            <a:endParaRPr lang="en-US" b="1" i="1" baseline="0" dirty="0" smtClean="0"/>
          </a:p>
          <a:p>
            <a:r>
              <a:rPr lang="en-US" baseline="0" dirty="0" smtClean="0"/>
              <a:t>Did I draw 6 sides?  Yes!                                                   </a:t>
            </a:r>
          </a:p>
          <a:p>
            <a:r>
              <a:rPr lang="en-US" baseline="0" dirty="0" smtClean="0"/>
              <a:t>Did I draw straight sides? Yes!</a:t>
            </a:r>
          </a:p>
          <a:p>
            <a:r>
              <a:rPr lang="en-US" baseline="0" dirty="0" smtClean="0"/>
              <a:t>Do all of my sides meet at a corner or vertex making a closed shape?  Yes!</a:t>
            </a:r>
          </a:p>
          <a:p>
            <a:r>
              <a:rPr lang="en-US" baseline="0" dirty="0" smtClean="0"/>
              <a:t>I know I have a hexagon, because I have followed all of the rules.</a:t>
            </a:r>
          </a:p>
          <a:p>
            <a:r>
              <a:rPr lang="en-US" baseline="0" dirty="0" smtClean="0"/>
              <a:t>Notice, in order to draw a shape with six sides, I needed to draw six dots or points. </a:t>
            </a:r>
          </a:p>
          <a:p>
            <a:endParaRPr lang="en-US" baseline="0" dirty="0" smtClean="0"/>
          </a:p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Another common misunderstanding is that hexagons</a:t>
            </a:r>
            <a:r>
              <a:rPr lang="en-US" baseline="0" dirty="0" smtClean="0"/>
              <a:t> cannot have sides that are dented.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Let’s look at this one.</a:t>
            </a:r>
          </a:p>
          <a:p>
            <a:r>
              <a:rPr lang="en-US" baseline="0" dirty="0" smtClean="0"/>
              <a:t>I will start by drawing 6 dots; I just have to be sure that I do not have more than two dots in a straight line.</a:t>
            </a:r>
          </a:p>
          <a:p>
            <a:r>
              <a:rPr lang="en-US" baseline="0" dirty="0" smtClean="0"/>
              <a:t>Here we go; Dot 1, dot 2, dot 3, dot, 4, dot 5, and dot 6…whoops, that’s 3 in a line!  I’ll move this dot here…</a:t>
            </a:r>
          </a:p>
          <a:p>
            <a:r>
              <a:rPr lang="en-US" baseline="0" dirty="0" smtClean="0"/>
              <a:t>Now I can connect my dots.</a:t>
            </a:r>
          </a:p>
          <a:p>
            <a:r>
              <a:rPr lang="en-US" baseline="0" dirty="0" smtClean="0"/>
              <a:t>Is this a hexagon?  Don’t let it fool you.</a:t>
            </a:r>
          </a:p>
          <a:p>
            <a:r>
              <a:rPr lang="en-US" baseline="0" dirty="0" smtClean="0"/>
              <a:t>Let’s check to see if this shape follows the rules.</a:t>
            </a:r>
          </a:p>
          <a:p>
            <a:r>
              <a:rPr lang="en-US" baseline="0" dirty="0" smtClean="0"/>
              <a:t>Does this shape have 6 sides? Yes!</a:t>
            </a:r>
          </a:p>
          <a:p>
            <a:r>
              <a:rPr lang="en-US" baseline="0" dirty="0" smtClean="0"/>
              <a:t>Are the sides straight? Yes!</a:t>
            </a:r>
          </a:p>
          <a:p>
            <a:r>
              <a:rPr lang="en-US" baseline="0" dirty="0" smtClean="0"/>
              <a:t>Do all of the sides meet making a closed shape?  Yes!</a:t>
            </a:r>
          </a:p>
          <a:p>
            <a:r>
              <a:rPr lang="en-US" baseline="0" dirty="0" smtClean="0"/>
              <a:t>This follows the rules, so this is also a hexagon.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You already know that triangles,</a:t>
            </a:r>
            <a:r>
              <a:rPr lang="en-US" baseline="0" dirty="0" smtClean="0"/>
              <a:t> </a:t>
            </a:r>
            <a:r>
              <a:rPr lang="en-US" dirty="0" smtClean="0"/>
              <a:t>quadrilaterals, and pentagons must have straight sides.  Well, hexagons must have straight sides too. </a:t>
            </a:r>
            <a:r>
              <a:rPr lang="en-US" baseline="0" dirty="0" smtClean="0"/>
              <a:t>Remember, you can draw straight lines or line segments to draw the sides by using a straight-edge or ruler.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Or, you can use dot paper to connect two dots, like this.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And don’t forget, if you practice enough, you can draw a straight line connecting two points or dots the best that you can, making sure that the line does not curve or wave.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You also learned that triangles, quadrilaterals, and pentagons must be closed shapes, which means all of the sides must touch or meet at a corner or vertex.  You have to make sure a hexagon is closed as well, just like closing a gate on a sheep so that it cannot get out.</a:t>
            </a:r>
          </a:p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Hexagons have one more side than pentagons, so you must draw 6 sides!</a:t>
            </a:r>
          </a:p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As long as you follow three rules, you can draw a hexagon.</a:t>
            </a:r>
          </a:p>
          <a:p>
            <a:r>
              <a:rPr lang="en-US" baseline="0" dirty="0" smtClean="0"/>
              <a:t>You have to draw 6 sides, you have to make sure that the sides are straight, and you have to make sure that all of your sides meet at a corner (or vertex).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 Common</a:t>
            </a:r>
            <a:r>
              <a:rPr lang="en-US" baseline="0" dirty="0" smtClean="0"/>
              <a:t> Misunderstanding is that the sides of a hexagon must all be the same length.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221877" y="183731"/>
            <a:ext cx="27499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underst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6" y="183731"/>
            <a:ext cx="5035924" cy="55921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02870"/>
            <a:ext cx="8915400" cy="432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4606572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png"/><Relationship Id="rId4" Type="http://schemas.openxmlformats.org/officeDocument/2006/relationships/image" Target="../media/image7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917594" y="1491630"/>
            <a:ext cx="7308812" cy="523220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How do you draw a hexagon?</a:t>
            </a:r>
            <a:endParaRPr lang="en-US" sz="2800" dirty="0">
              <a:solidFill>
                <a:schemeClr val="accent5"/>
              </a:solidFill>
            </a:endParaRPr>
          </a:p>
        </p:txBody>
      </p:sp>
      <p:sp>
        <p:nvSpPr>
          <p:cNvPr id="6" name="Text Placeholder 2"/>
          <p:cNvSpPr txBox="1">
            <a:spLocks/>
          </p:cNvSpPr>
          <p:nvPr/>
        </p:nvSpPr>
        <p:spPr bwMode="auto">
          <a:xfrm>
            <a:off x="1690863" y="2211710"/>
            <a:ext cx="576064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</a:rPr>
              <a:t>You need to know how many sides a hexagon has before you can draw one!</a:t>
            </a:r>
            <a:endParaRPr lang="en-US" sz="28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792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6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359532" y="860398"/>
            <a:ext cx="83957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Let’s practice drawing hexagons.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390" y="1626701"/>
            <a:ext cx="7534034" cy="2889265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 flipV="1">
            <a:off x="962341" y="1691491"/>
            <a:ext cx="1813537" cy="922891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>
            <a:off x="2775879" y="1691490"/>
            <a:ext cx="899920" cy="2809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3675799" y="2571750"/>
            <a:ext cx="927807" cy="968996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5566477" y="2889686"/>
            <a:ext cx="2984500" cy="15542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6350">
            <a:solidFill>
              <a:schemeClr val="accent4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74320" tIns="2743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6 sides?</a:t>
            </a:r>
          </a:p>
          <a:p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Straight sides?</a:t>
            </a:r>
          </a:p>
          <a:p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Sides meet?</a:t>
            </a:r>
          </a:p>
          <a:p>
            <a:endParaRPr lang="en-US" sz="800" dirty="0" smtClean="0">
              <a:solidFill>
                <a:schemeClr val="tx1"/>
              </a:solidFill>
              <a:latin typeface="Orly's Font 2" pitchFamily="66" charset="0"/>
            </a:endParaRPr>
          </a:p>
        </p:txBody>
      </p:sp>
      <p:sp>
        <p:nvSpPr>
          <p:cNvPr id="11" name="Half Frame 10"/>
          <p:cNvSpPr/>
          <p:nvPr/>
        </p:nvSpPr>
        <p:spPr>
          <a:xfrm rot="13238728">
            <a:off x="7185968" y="3030568"/>
            <a:ext cx="279341" cy="329198"/>
          </a:xfrm>
          <a:prstGeom prst="halfFrame">
            <a:avLst>
              <a:gd name="adj1" fmla="val 31573"/>
              <a:gd name="adj2" fmla="val 29240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5" name="Half Frame 14"/>
          <p:cNvSpPr/>
          <p:nvPr/>
        </p:nvSpPr>
        <p:spPr>
          <a:xfrm rot="13238728">
            <a:off x="8198114" y="3424087"/>
            <a:ext cx="279341" cy="329198"/>
          </a:xfrm>
          <a:prstGeom prst="halfFrame">
            <a:avLst>
              <a:gd name="adj1" fmla="val 31573"/>
              <a:gd name="adj2" fmla="val 29240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" name="Rectangle 6"/>
          <p:cNvSpPr>
            <a:spLocks noChangeArrowheads="1"/>
          </p:cNvSpPr>
          <p:nvPr/>
        </p:nvSpPr>
        <p:spPr bwMode="gray">
          <a:xfrm>
            <a:off x="1527472" y="1566907"/>
            <a:ext cx="380232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rly's Font 2" pitchFamily="66" charset="0"/>
              </a:rPr>
              <a:t>1</a:t>
            </a:r>
          </a:p>
        </p:txBody>
      </p:sp>
      <p:sp>
        <p:nvSpPr>
          <p:cNvPr id="17" name="Rectangle 6"/>
          <p:cNvSpPr>
            <a:spLocks noChangeArrowheads="1"/>
          </p:cNvSpPr>
          <p:nvPr/>
        </p:nvSpPr>
        <p:spPr bwMode="gray">
          <a:xfrm>
            <a:off x="2987824" y="1730301"/>
            <a:ext cx="53893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Orly's Font 2" pitchFamily="66" charset="0"/>
              </a:rPr>
              <a:t>2</a:t>
            </a:r>
          </a:p>
        </p:txBody>
      </p:sp>
      <p:sp>
        <p:nvSpPr>
          <p:cNvPr id="18" name="Rectangle 6"/>
          <p:cNvSpPr>
            <a:spLocks noChangeArrowheads="1"/>
          </p:cNvSpPr>
          <p:nvPr/>
        </p:nvSpPr>
        <p:spPr bwMode="gray">
          <a:xfrm>
            <a:off x="4097928" y="2995153"/>
            <a:ext cx="510076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Orly's Font 2" pitchFamily="66" charset="0"/>
              </a:rPr>
              <a:t>4</a:t>
            </a:r>
          </a:p>
        </p:txBody>
      </p:sp>
      <p:sp>
        <p:nvSpPr>
          <p:cNvPr id="19" name="Half Frame 18"/>
          <p:cNvSpPr/>
          <p:nvPr/>
        </p:nvSpPr>
        <p:spPr>
          <a:xfrm rot="13238728">
            <a:off x="7718264" y="3785230"/>
            <a:ext cx="279341" cy="329198"/>
          </a:xfrm>
          <a:prstGeom prst="halfFrame">
            <a:avLst>
              <a:gd name="adj1" fmla="val 31573"/>
              <a:gd name="adj2" fmla="val 29240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86" t="38492" r="30494" b="7425"/>
          <a:stretch/>
        </p:blipFill>
        <p:spPr>
          <a:xfrm>
            <a:off x="4824028" y="1240140"/>
            <a:ext cx="2558017" cy="1907674"/>
          </a:xfrm>
          <a:prstGeom prst="rect">
            <a:avLst/>
          </a:prstGeom>
        </p:spPr>
      </p:pic>
      <p:sp>
        <p:nvSpPr>
          <p:cNvPr id="21" name="Oval Callout 20"/>
          <p:cNvSpPr/>
          <p:nvPr/>
        </p:nvSpPr>
        <p:spPr>
          <a:xfrm>
            <a:off x="6444208" y="1411750"/>
            <a:ext cx="2401071" cy="1292393"/>
          </a:xfrm>
          <a:prstGeom prst="wedgeEllipseCallout">
            <a:avLst>
              <a:gd name="adj1" fmla="val -61156"/>
              <a:gd name="adj2" fmla="val 3999"/>
            </a:avLst>
          </a:prstGeom>
          <a:solidFill>
            <a:schemeClr val="accent6"/>
          </a:solidFill>
          <a:ln w="38100">
            <a:solidFill>
              <a:schemeClr val="accent5">
                <a:lumMod val="75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444208" y="1694297"/>
            <a:ext cx="24010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This is a hexagon!</a:t>
            </a:r>
          </a:p>
        </p:txBody>
      </p:sp>
      <p:cxnSp>
        <p:nvCxnSpPr>
          <p:cNvPr id="29" name="Straight Connector 28"/>
          <p:cNvCxnSpPr/>
          <p:nvPr/>
        </p:nvCxnSpPr>
        <p:spPr>
          <a:xfrm flipH="1" flipV="1">
            <a:off x="3662397" y="1687670"/>
            <a:ext cx="945607" cy="88408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6"/>
          <p:cNvSpPr>
            <a:spLocks noChangeArrowheads="1"/>
          </p:cNvSpPr>
          <p:nvPr/>
        </p:nvSpPr>
        <p:spPr bwMode="gray">
          <a:xfrm>
            <a:off x="4031467" y="1550281"/>
            <a:ext cx="540533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Orly's Font 2" pitchFamily="66" charset="0"/>
              </a:rPr>
              <a:t>3</a:t>
            </a:r>
          </a:p>
        </p:txBody>
      </p:sp>
      <p:cxnSp>
        <p:nvCxnSpPr>
          <p:cNvPr id="43" name="Straight Connector 42"/>
          <p:cNvCxnSpPr/>
          <p:nvPr/>
        </p:nvCxnSpPr>
        <p:spPr>
          <a:xfrm flipH="1">
            <a:off x="2775878" y="3543859"/>
            <a:ext cx="899920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ectangle 6"/>
          <p:cNvSpPr>
            <a:spLocks noChangeArrowheads="1"/>
          </p:cNvSpPr>
          <p:nvPr/>
        </p:nvSpPr>
        <p:spPr bwMode="gray">
          <a:xfrm>
            <a:off x="2971794" y="3638513"/>
            <a:ext cx="55496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</a:rPr>
              <a:t>5</a:t>
            </a:r>
          </a:p>
        </p:txBody>
      </p:sp>
      <p:cxnSp>
        <p:nvCxnSpPr>
          <p:cNvPr id="57" name="Straight Connector 56"/>
          <p:cNvCxnSpPr/>
          <p:nvPr/>
        </p:nvCxnSpPr>
        <p:spPr>
          <a:xfrm flipH="1" flipV="1">
            <a:off x="962342" y="2614382"/>
            <a:ext cx="1817089" cy="926364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angle 6"/>
          <p:cNvSpPr>
            <a:spLocks noChangeArrowheads="1"/>
          </p:cNvSpPr>
          <p:nvPr/>
        </p:nvSpPr>
        <p:spPr bwMode="gray">
          <a:xfrm>
            <a:off x="1328110" y="3071333"/>
            <a:ext cx="551754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Orly's Font 2" pitchFamily="66" charset="0"/>
              </a:rPr>
              <a:t>6</a:t>
            </a:r>
          </a:p>
        </p:txBody>
      </p:sp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2358">
            <a:off x="512281" y="3020735"/>
            <a:ext cx="2370062" cy="324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/>
        </p:nvSpPr>
        <p:spPr>
          <a:xfrm>
            <a:off x="4367173" y="2380356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" name="Oval 12"/>
          <p:cNvSpPr/>
          <p:nvPr/>
        </p:nvSpPr>
        <p:spPr>
          <a:xfrm>
            <a:off x="2525198" y="3296542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3463181" y="1483576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0" name="Oval 29"/>
          <p:cNvSpPr/>
          <p:nvPr/>
        </p:nvSpPr>
        <p:spPr>
          <a:xfrm>
            <a:off x="3440006" y="3324775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6" name="Oval 45"/>
          <p:cNvSpPr/>
          <p:nvPr/>
        </p:nvSpPr>
        <p:spPr>
          <a:xfrm>
            <a:off x="2463327" y="1453644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4" name="Oval 63"/>
          <p:cNvSpPr/>
          <p:nvPr/>
        </p:nvSpPr>
        <p:spPr>
          <a:xfrm>
            <a:off x="708108" y="2355779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0" grpId="0" animBg="1"/>
      <p:bldP spid="11" grpId="0" animBg="1"/>
      <p:bldP spid="15" grpId="0" animBg="1"/>
      <p:bldP spid="16" grpId="0"/>
      <p:bldP spid="16" grpId="1"/>
      <p:bldP spid="17" grpId="0"/>
      <p:bldP spid="17" grpId="1"/>
      <p:bldP spid="18" grpId="0"/>
      <p:bldP spid="18" grpId="1"/>
      <p:bldP spid="19" grpId="0" animBg="1"/>
      <p:bldP spid="21" grpId="0" animBg="1"/>
      <p:bldP spid="22" grpId="0"/>
      <p:bldP spid="31" grpId="0"/>
      <p:bldP spid="31" grpId="1"/>
      <p:bldP spid="45" grpId="0"/>
      <p:bldP spid="45" grpId="1"/>
      <p:bldP spid="45" grpId="2"/>
      <p:bldP spid="58" grpId="0"/>
      <p:bldP spid="58" grpId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30" grpId="0" animBg="1"/>
      <p:bldP spid="30" grpId="1" animBg="1"/>
      <p:bldP spid="46" grpId="0" animBg="1"/>
      <p:bldP spid="46" grpId="1" animBg="1"/>
      <p:bldP spid="64" grpId="0" animBg="1"/>
      <p:bldP spid="64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359532" y="860398"/>
            <a:ext cx="83957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Let’s practice drawing hexagons.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 flipV="1">
            <a:off x="906557" y="1691492"/>
            <a:ext cx="1869321" cy="1808044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>
            <a:off x="2775879" y="1691490"/>
            <a:ext cx="899920" cy="2809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2779431" y="2589805"/>
            <a:ext cx="1824175" cy="1854153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5566477" y="2889686"/>
            <a:ext cx="2984500" cy="15542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6350">
            <a:solidFill>
              <a:schemeClr val="accent4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74320" tIns="2743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6 sides?</a:t>
            </a:r>
          </a:p>
          <a:p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Straight sides?</a:t>
            </a:r>
          </a:p>
          <a:p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Sides meet?</a:t>
            </a:r>
          </a:p>
          <a:p>
            <a:endParaRPr lang="en-US" sz="800" dirty="0" smtClean="0">
              <a:solidFill>
                <a:schemeClr val="tx1"/>
              </a:solidFill>
              <a:latin typeface="Orly's Font 2" pitchFamily="66" charset="0"/>
            </a:endParaRPr>
          </a:p>
        </p:txBody>
      </p:sp>
      <p:sp>
        <p:nvSpPr>
          <p:cNvPr id="11" name="Half Frame 10"/>
          <p:cNvSpPr/>
          <p:nvPr/>
        </p:nvSpPr>
        <p:spPr>
          <a:xfrm rot="13238728">
            <a:off x="7156211" y="3037290"/>
            <a:ext cx="279341" cy="329198"/>
          </a:xfrm>
          <a:prstGeom prst="halfFrame">
            <a:avLst>
              <a:gd name="adj1" fmla="val 31573"/>
              <a:gd name="adj2" fmla="val 29240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5" name="Half Frame 14"/>
          <p:cNvSpPr/>
          <p:nvPr/>
        </p:nvSpPr>
        <p:spPr>
          <a:xfrm rot="13238728">
            <a:off x="8198115" y="3386778"/>
            <a:ext cx="279341" cy="329198"/>
          </a:xfrm>
          <a:prstGeom prst="halfFrame">
            <a:avLst>
              <a:gd name="adj1" fmla="val 31573"/>
              <a:gd name="adj2" fmla="val 29240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" name="Rectangle 6"/>
          <p:cNvSpPr>
            <a:spLocks noChangeArrowheads="1"/>
          </p:cNvSpPr>
          <p:nvPr/>
        </p:nvSpPr>
        <p:spPr bwMode="gray">
          <a:xfrm>
            <a:off x="1580841" y="1878663"/>
            <a:ext cx="380232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rly's Font 2" pitchFamily="66" charset="0"/>
              </a:rPr>
              <a:t>1</a:t>
            </a:r>
          </a:p>
        </p:txBody>
      </p:sp>
      <p:sp>
        <p:nvSpPr>
          <p:cNvPr id="17" name="Rectangle 6"/>
          <p:cNvSpPr>
            <a:spLocks noChangeArrowheads="1"/>
          </p:cNvSpPr>
          <p:nvPr/>
        </p:nvSpPr>
        <p:spPr bwMode="gray">
          <a:xfrm>
            <a:off x="2987824" y="1730301"/>
            <a:ext cx="53893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Orly's Font 2" pitchFamily="66" charset="0"/>
              </a:rPr>
              <a:t>2</a:t>
            </a:r>
          </a:p>
        </p:txBody>
      </p:sp>
      <p:sp>
        <p:nvSpPr>
          <p:cNvPr id="18" name="Rectangle 6"/>
          <p:cNvSpPr>
            <a:spLocks noChangeArrowheads="1"/>
          </p:cNvSpPr>
          <p:nvPr/>
        </p:nvSpPr>
        <p:spPr bwMode="gray">
          <a:xfrm>
            <a:off x="3665880" y="3422489"/>
            <a:ext cx="510076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Orly's Font 2" pitchFamily="66" charset="0"/>
              </a:rPr>
              <a:t>4</a:t>
            </a:r>
          </a:p>
        </p:txBody>
      </p:sp>
      <p:sp>
        <p:nvSpPr>
          <p:cNvPr id="19" name="Half Frame 18"/>
          <p:cNvSpPr/>
          <p:nvPr/>
        </p:nvSpPr>
        <p:spPr>
          <a:xfrm rot="13238728">
            <a:off x="7726069" y="3785230"/>
            <a:ext cx="279341" cy="329198"/>
          </a:xfrm>
          <a:prstGeom prst="halfFrame">
            <a:avLst>
              <a:gd name="adj1" fmla="val 31573"/>
              <a:gd name="adj2" fmla="val 29240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29" name="Straight Connector 28"/>
          <p:cNvCxnSpPr/>
          <p:nvPr/>
        </p:nvCxnSpPr>
        <p:spPr>
          <a:xfrm flipH="1" flipV="1">
            <a:off x="3662397" y="1687670"/>
            <a:ext cx="945607" cy="88408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6"/>
          <p:cNvSpPr>
            <a:spLocks noChangeArrowheads="1"/>
          </p:cNvSpPr>
          <p:nvPr/>
        </p:nvSpPr>
        <p:spPr bwMode="gray">
          <a:xfrm>
            <a:off x="4031467" y="1550281"/>
            <a:ext cx="540533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Orly's Font 2" pitchFamily="66" charset="0"/>
              </a:rPr>
              <a:t>3</a:t>
            </a:r>
          </a:p>
        </p:txBody>
      </p:sp>
      <p:cxnSp>
        <p:nvCxnSpPr>
          <p:cNvPr id="43" name="Straight Connector 42"/>
          <p:cNvCxnSpPr/>
          <p:nvPr/>
        </p:nvCxnSpPr>
        <p:spPr>
          <a:xfrm flipH="1">
            <a:off x="1799692" y="4443958"/>
            <a:ext cx="979739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ectangle 6"/>
          <p:cNvSpPr>
            <a:spLocks noChangeArrowheads="1"/>
          </p:cNvSpPr>
          <p:nvPr/>
        </p:nvSpPr>
        <p:spPr bwMode="gray">
          <a:xfrm>
            <a:off x="1979712" y="3818533"/>
            <a:ext cx="55496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</a:rPr>
              <a:t>5</a:t>
            </a:r>
          </a:p>
        </p:txBody>
      </p:sp>
      <p:cxnSp>
        <p:nvCxnSpPr>
          <p:cNvPr id="57" name="Straight Connector 56"/>
          <p:cNvCxnSpPr/>
          <p:nvPr/>
        </p:nvCxnSpPr>
        <p:spPr>
          <a:xfrm flipH="1" flipV="1">
            <a:off x="906558" y="3499536"/>
            <a:ext cx="934659" cy="944422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angle 6"/>
          <p:cNvSpPr>
            <a:spLocks noChangeArrowheads="1"/>
          </p:cNvSpPr>
          <p:nvPr/>
        </p:nvSpPr>
        <p:spPr bwMode="gray">
          <a:xfrm>
            <a:off x="827584" y="3890541"/>
            <a:ext cx="551754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Orly's Font 2" pitchFamily="66" charset="0"/>
              </a:rPr>
              <a:t>6</a:t>
            </a:r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27" t="37017" r="30617" b="5309"/>
          <a:stretch/>
        </p:blipFill>
        <p:spPr>
          <a:xfrm rot="196093">
            <a:off x="5236790" y="1270912"/>
            <a:ext cx="2400948" cy="1918034"/>
          </a:xfrm>
          <a:prstGeom prst="rect">
            <a:avLst/>
          </a:prstGeom>
        </p:spPr>
      </p:pic>
      <p:sp>
        <p:nvSpPr>
          <p:cNvPr id="33" name="Oval Callout 32"/>
          <p:cNvSpPr/>
          <p:nvPr/>
        </p:nvSpPr>
        <p:spPr>
          <a:xfrm>
            <a:off x="6696236" y="1283137"/>
            <a:ext cx="1879072" cy="1540641"/>
          </a:xfrm>
          <a:prstGeom prst="wedgeEllipseCallout">
            <a:avLst>
              <a:gd name="adj1" fmla="val -62260"/>
              <a:gd name="adj2" fmla="val 5965"/>
            </a:avLst>
          </a:prstGeom>
          <a:solidFill>
            <a:schemeClr val="accent2"/>
          </a:solidFill>
          <a:ln w="38100">
            <a:solidFill>
              <a:schemeClr val="accent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tx1"/>
              </a:solidFill>
              <a:latin typeface="Orly's Font 2" pitchFamily="66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630514" y="1491630"/>
            <a:ext cx="208194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This one</a:t>
            </a:r>
            <a:br>
              <a:rPr lang="en-US" sz="22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</a:br>
            <a:r>
              <a:rPr lang="en-US" sz="22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is a hexagon!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630514" y="1660907"/>
            <a:ext cx="208194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 drew </a:t>
            </a:r>
            <a:br>
              <a:rPr lang="en-US" sz="22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</a:br>
            <a:r>
              <a:rPr lang="en-US" sz="22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six dots.</a:t>
            </a:r>
          </a:p>
        </p:txBody>
      </p:sp>
      <p:sp>
        <p:nvSpPr>
          <p:cNvPr id="36" name="Oval 35"/>
          <p:cNvSpPr/>
          <p:nvPr/>
        </p:nvSpPr>
        <p:spPr>
          <a:xfrm>
            <a:off x="852551" y="3443365"/>
            <a:ext cx="108014" cy="108012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7" name="Oval 36"/>
          <p:cNvSpPr/>
          <p:nvPr/>
        </p:nvSpPr>
        <p:spPr>
          <a:xfrm>
            <a:off x="2718840" y="1642455"/>
            <a:ext cx="108014" cy="108012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8" name="Oval 37"/>
          <p:cNvSpPr/>
          <p:nvPr/>
        </p:nvSpPr>
        <p:spPr>
          <a:xfrm>
            <a:off x="3603247" y="1635646"/>
            <a:ext cx="108014" cy="108012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9" name="Oval 38"/>
          <p:cNvSpPr/>
          <p:nvPr/>
        </p:nvSpPr>
        <p:spPr>
          <a:xfrm>
            <a:off x="4535994" y="2499742"/>
            <a:ext cx="108014" cy="108012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0" name="Oval 39"/>
          <p:cNvSpPr/>
          <p:nvPr/>
        </p:nvSpPr>
        <p:spPr>
          <a:xfrm>
            <a:off x="2706627" y="4389952"/>
            <a:ext cx="108014" cy="108012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1" name="Oval 40"/>
          <p:cNvSpPr/>
          <p:nvPr/>
        </p:nvSpPr>
        <p:spPr>
          <a:xfrm>
            <a:off x="1745685" y="4389952"/>
            <a:ext cx="108014" cy="108012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549107">
            <a:off x="2777366" y="2033402"/>
            <a:ext cx="2370062" cy="324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Rectangle 6"/>
          <p:cNvSpPr>
            <a:spLocks noChangeArrowheads="1"/>
          </p:cNvSpPr>
          <p:nvPr/>
        </p:nvSpPr>
        <p:spPr bwMode="gray">
          <a:xfrm>
            <a:off x="1048157" y="3291830"/>
            <a:ext cx="32573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rly's Font 2" pitchFamily="66" charset="0"/>
              </a:rPr>
              <a:t>1</a:t>
            </a:r>
          </a:p>
        </p:txBody>
      </p:sp>
      <p:sp>
        <p:nvSpPr>
          <p:cNvPr id="44" name="Rectangle 6"/>
          <p:cNvSpPr>
            <a:spLocks noChangeArrowheads="1"/>
          </p:cNvSpPr>
          <p:nvPr/>
        </p:nvSpPr>
        <p:spPr bwMode="gray">
          <a:xfrm>
            <a:off x="2555776" y="1806955"/>
            <a:ext cx="4427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Orly's Font 2" pitchFamily="66" charset="0"/>
              </a:rPr>
              <a:t>2</a:t>
            </a:r>
          </a:p>
        </p:txBody>
      </p:sp>
      <p:sp>
        <p:nvSpPr>
          <p:cNvPr id="47" name="Rectangle 6"/>
          <p:cNvSpPr>
            <a:spLocks noChangeArrowheads="1"/>
          </p:cNvSpPr>
          <p:nvPr/>
        </p:nvSpPr>
        <p:spPr bwMode="gray">
          <a:xfrm>
            <a:off x="4028349" y="2427734"/>
            <a:ext cx="42191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Orly's Font 2" pitchFamily="66" charset="0"/>
              </a:rPr>
              <a:t>4</a:t>
            </a:r>
          </a:p>
        </p:txBody>
      </p:sp>
      <p:sp>
        <p:nvSpPr>
          <p:cNvPr id="48" name="Rectangle 6"/>
          <p:cNvSpPr>
            <a:spLocks noChangeArrowheads="1"/>
          </p:cNvSpPr>
          <p:nvPr/>
        </p:nvSpPr>
        <p:spPr bwMode="gray">
          <a:xfrm>
            <a:off x="3407568" y="1806955"/>
            <a:ext cx="44435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Orly's Font 2" pitchFamily="66" charset="0"/>
              </a:rPr>
              <a:t>3</a:t>
            </a:r>
          </a:p>
        </p:txBody>
      </p:sp>
      <p:sp>
        <p:nvSpPr>
          <p:cNvPr id="49" name="Rectangle 6"/>
          <p:cNvSpPr>
            <a:spLocks noChangeArrowheads="1"/>
          </p:cNvSpPr>
          <p:nvPr/>
        </p:nvSpPr>
        <p:spPr bwMode="gray">
          <a:xfrm>
            <a:off x="2483768" y="3959123"/>
            <a:ext cx="45397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</a:rPr>
              <a:t>5</a:t>
            </a:r>
          </a:p>
        </p:txBody>
      </p:sp>
      <p:sp>
        <p:nvSpPr>
          <p:cNvPr id="50" name="Rectangle 6"/>
          <p:cNvSpPr>
            <a:spLocks noChangeArrowheads="1"/>
          </p:cNvSpPr>
          <p:nvPr/>
        </p:nvSpPr>
        <p:spPr bwMode="gray">
          <a:xfrm>
            <a:off x="1635356" y="3967195"/>
            <a:ext cx="45236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kern="0" dirty="0">
                <a:solidFill>
                  <a:schemeClr val="accent3"/>
                </a:solidFill>
                <a:latin typeface="Orly's Font 2" pitchFamily="66" charset="0"/>
              </a:rPr>
              <a:t>6</a:t>
            </a:r>
            <a:endParaRPr kumimoji="0" lang="en-US" sz="3200" b="1" i="0" u="none" strike="noStrike" kern="0" cap="none" spc="0" normalizeH="0" baseline="0" noProof="0" dirty="0" smtClean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Orly's Font 2" pitchFamily="66" charset="0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4315561" y="2346748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" name="Oval 12"/>
          <p:cNvSpPr/>
          <p:nvPr/>
        </p:nvSpPr>
        <p:spPr>
          <a:xfrm>
            <a:off x="1580841" y="4209932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3463181" y="1483576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0" name="Oval 29"/>
          <p:cNvSpPr/>
          <p:nvPr/>
        </p:nvSpPr>
        <p:spPr>
          <a:xfrm>
            <a:off x="2521644" y="4209932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6" name="Oval 45"/>
          <p:cNvSpPr/>
          <p:nvPr/>
        </p:nvSpPr>
        <p:spPr>
          <a:xfrm>
            <a:off x="2463327" y="1453644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4" name="Oval 63"/>
          <p:cNvSpPr/>
          <p:nvPr/>
        </p:nvSpPr>
        <p:spPr>
          <a:xfrm>
            <a:off x="652323" y="3280178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2113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8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9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8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9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8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9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>
                      <p:stCondLst>
                        <p:cond delay="indefinite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8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9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0" fill="hold">
                      <p:stCondLst>
                        <p:cond delay="indefinite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8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9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0" fill="hold">
                      <p:stCondLst>
                        <p:cond delay="indefinite"/>
                      </p:stCondLst>
                      <p:childTnLst>
                        <p:par>
                          <p:cTn id="281" fill="hold">
                            <p:stCondLst>
                              <p:cond delay="0"/>
                            </p:stCondLst>
                            <p:childTnLst>
                              <p:par>
                                <p:cTn id="2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5" fill="hold">
                      <p:stCondLst>
                        <p:cond delay="indefinite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8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9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0" fill="hold">
                      <p:stCondLst>
                        <p:cond delay="indefinite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5" fill="hold">
                      <p:stCondLst>
                        <p:cond delay="indefinite"/>
                      </p:stCondLst>
                      <p:childTnLst>
                        <p:par>
                          <p:cTn id="296" fill="hold">
                            <p:stCondLst>
                              <p:cond delay="0"/>
                            </p:stCondLst>
                            <p:childTnLst>
                              <p:par>
                                <p:cTn id="297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0" fill="hold">
                      <p:stCondLst>
                        <p:cond delay="indefinite"/>
                      </p:stCondLst>
                      <p:childTnLst>
                        <p:par>
                          <p:cTn id="301" fill="hold">
                            <p:stCondLst>
                              <p:cond delay="0"/>
                            </p:stCondLst>
                            <p:childTnLst>
                              <p:par>
                                <p:cTn id="30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 animBg="1"/>
      <p:bldP spid="11" grpId="0" animBg="1"/>
      <p:bldP spid="15" grpId="0" animBg="1"/>
      <p:bldP spid="16" grpId="0"/>
      <p:bldP spid="16" grpId="1"/>
      <p:bldP spid="17" grpId="0"/>
      <p:bldP spid="17" grpId="1"/>
      <p:bldP spid="18" grpId="0"/>
      <p:bldP spid="18" grpId="1"/>
      <p:bldP spid="19" grpId="0" animBg="1"/>
      <p:bldP spid="31" grpId="0"/>
      <p:bldP spid="31" grpId="1"/>
      <p:bldP spid="45" grpId="0"/>
      <p:bldP spid="45" grpId="1"/>
      <p:bldP spid="45" grpId="2"/>
      <p:bldP spid="58" grpId="0"/>
      <p:bldP spid="58" grpId="1"/>
      <p:bldP spid="33" grpId="0" animBg="1"/>
      <p:bldP spid="33" grpId="1" animBg="1"/>
      <p:bldP spid="33" grpId="2" animBg="1"/>
      <p:bldP spid="34" grpId="0"/>
      <p:bldP spid="34" grpId="1"/>
      <p:bldP spid="35" grpId="0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/>
      <p:bldP spid="44" grpId="0"/>
      <p:bldP spid="47" grpId="0"/>
      <p:bldP spid="48" grpId="0"/>
      <p:bldP spid="49" grpId="0"/>
      <p:bldP spid="50" grpId="0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30" grpId="0" animBg="1"/>
      <p:bldP spid="30" grpId="1" animBg="1"/>
      <p:bldP spid="46" grpId="0" animBg="1"/>
      <p:bldP spid="46" grpId="1" animBg="1"/>
      <p:bldP spid="64" grpId="0" animBg="1"/>
      <p:bldP spid="64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60" t="38738" r="38395" b="9145"/>
          <a:stretch/>
        </p:blipFill>
        <p:spPr>
          <a:xfrm>
            <a:off x="6400800" y="1786570"/>
            <a:ext cx="2386189" cy="2794874"/>
          </a:xfrm>
          <a:prstGeom prst="rect">
            <a:avLst/>
          </a:prstGeom>
        </p:spPr>
      </p:pic>
      <p:sp>
        <p:nvSpPr>
          <p:cNvPr id="6" name="Cloud Callout 5"/>
          <p:cNvSpPr/>
          <p:nvPr/>
        </p:nvSpPr>
        <p:spPr>
          <a:xfrm>
            <a:off x="4211960" y="857250"/>
            <a:ext cx="2484276" cy="1966528"/>
          </a:xfrm>
          <a:prstGeom prst="cloudCallout">
            <a:avLst>
              <a:gd name="adj1" fmla="val 65284"/>
              <a:gd name="adj2" fmla="val 28546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368248" y="1517348"/>
            <a:ext cx="2171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This cannot be </a:t>
            </a:r>
            <a:b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</a:b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a hexagon!</a:t>
            </a:r>
          </a:p>
        </p:txBody>
      </p:sp>
      <p:grpSp>
        <p:nvGrpSpPr>
          <p:cNvPr id="17" name="Group 16"/>
          <p:cNvGrpSpPr/>
          <p:nvPr/>
        </p:nvGrpSpPr>
        <p:grpSpPr>
          <a:xfrm>
            <a:off x="755576" y="1481002"/>
            <a:ext cx="3996444" cy="2998959"/>
            <a:chOff x="746718" y="1403874"/>
            <a:chExt cx="3600400" cy="2685550"/>
          </a:xfrm>
        </p:grpSpPr>
        <p:cxnSp>
          <p:nvCxnSpPr>
            <p:cNvPr id="4" name="Straight Connector 3"/>
            <p:cNvCxnSpPr>
              <a:stCxn id="45" idx="0"/>
              <a:endCxn id="44" idx="4"/>
            </p:cNvCxnSpPr>
            <p:nvPr/>
          </p:nvCxnSpPr>
          <p:spPr>
            <a:xfrm flipH="1">
              <a:off x="746718" y="1403874"/>
              <a:ext cx="1800201" cy="160630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>
              <a:stCxn id="44" idx="4"/>
              <a:endCxn id="44" idx="0"/>
            </p:cNvCxnSpPr>
            <p:nvPr/>
          </p:nvCxnSpPr>
          <p:spPr>
            <a:xfrm>
              <a:off x="746718" y="3010174"/>
              <a:ext cx="900100" cy="107925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>
              <a:stCxn id="44" idx="0"/>
              <a:endCxn id="45" idx="3"/>
            </p:cNvCxnSpPr>
            <p:nvPr/>
          </p:nvCxnSpPr>
          <p:spPr>
            <a:xfrm flipV="1">
              <a:off x="1646818" y="3017066"/>
              <a:ext cx="900101" cy="1072358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>
              <a:stCxn id="45" idx="3"/>
              <a:endCxn id="43" idx="0"/>
            </p:cNvCxnSpPr>
            <p:nvPr/>
          </p:nvCxnSpPr>
          <p:spPr>
            <a:xfrm>
              <a:off x="2546919" y="3017066"/>
              <a:ext cx="900099" cy="1072358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>
              <a:stCxn id="43" idx="0"/>
              <a:endCxn id="43" idx="2"/>
            </p:cNvCxnSpPr>
            <p:nvPr/>
          </p:nvCxnSpPr>
          <p:spPr>
            <a:xfrm flipV="1">
              <a:off x="3447018" y="3010174"/>
              <a:ext cx="900100" cy="107925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>
              <a:stCxn id="43" idx="2"/>
              <a:endCxn id="45" idx="0"/>
            </p:cNvCxnSpPr>
            <p:nvPr/>
          </p:nvCxnSpPr>
          <p:spPr>
            <a:xfrm flipH="1" flipV="1">
              <a:off x="2546919" y="1403874"/>
              <a:ext cx="1800199" cy="160630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Half Frame 21"/>
          <p:cNvSpPr/>
          <p:nvPr/>
        </p:nvSpPr>
        <p:spPr>
          <a:xfrm rot="18378447" flipV="1">
            <a:off x="969814" y="880478"/>
            <a:ext cx="3209151" cy="1812185"/>
          </a:xfrm>
          <a:prstGeom prst="halfFrame">
            <a:avLst>
              <a:gd name="adj1" fmla="val 41171"/>
              <a:gd name="adj2" fmla="val 40197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3057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2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359532" y="860398"/>
            <a:ext cx="83957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Let’s practice drawing hexagons.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1475656" y="1466949"/>
            <a:ext cx="1300223" cy="1147433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>
            <a:off x="2775879" y="1663597"/>
            <a:ext cx="1781551" cy="926208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2779431" y="3558801"/>
            <a:ext cx="1777999" cy="860476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5566477" y="2889686"/>
            <a:ext cx="2984500" cy="15542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6350">
            <a:solidFill>
              <a:schemeClr val="accent4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74320" tIns="2743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6 sides?</a:t>
            </a:r>
          </a:p>
          <a:p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Straight sides?</a:t>
            </a:r>
          </a:p>
          <a:p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Sides meet?</a:t>
            </a:r>
          </a:p>
          <a:p>
            <a:endParaRPr lang="en-US" sz="800" dirty="0" smtClean="0">
              <a:solidFill>
                <a:schemeClr val="tx1"/>
              </a:solidFill>
              <a:latin typeface="Orly's Font 2" pitchFamily="66" charset="0"/>
            </a:endParaRPr>
          </a:p>
        </p:txBody>
      </p:sp>
      <p:sp>
        <p:nvSpPr>
          <p:cNvPr id="11" name="Half Frame 10"/>
          <p:cNvSpPr/>
          <p:nvPr/>
        </p:nvSpPr>
        <p:spPr>
          <a:xfrm rot="13238728">
            <a:off x="7233994" y="3054856"/>
            <a:ext cx="279341" cy="329198"/>
          </a:xfrm>
          <a:prstGeom prst="halfFrame">
            <a:avLst>
              <a:gd name="adj1" fmla="val 31573"/>
              <a:gd name="adj2" fmla="val 29240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5" name="Half Frame 14"/>
          <p:cNvSpPr/>
          <p:nvPr/>
        </p:nvSpPr>
        <p:spPr>
          <a:xfrm rot="13238728">
            <a:off x="8185954" y="3415263"/>
            <a:ext cx="279341" cy="329198"/>
          </a:xfrm>
          <a:prstGeom prst="halfFrame">
            <a:avLst>
              <a:gd name="adj1" fmla="val 31573"/>
              <a:gd name="adj2" fmla="val 29240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" name="Rectangle 6"/>
          <p:cNvSpPr>
            <a:spLocks noChangeArrowheads="1"/>
          </p:cNvSpPr>
          <p:nvPr/>
        </p:nvSpPr>
        <p:spPr bwMode="gray">
          <a:xfrm>
            <a:off x="1975086" y="1437135"/>
            <a:ext cx="380232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rly's Font 2" pitchFamily="66" charset="0"/>
              </a:rPr>
              <a:t>1</a:t>
            </a:r>
          </a:p>
        </p:txBody>
      </p:sp>
      <p:sp>
        <p:nvSpPr>
          <p:cNvPr id="17" name="Rectangle 6"/>
          <p:cNvSpPr>
            <a:spLocks noChangeArrowheads="1"/>
          </p:cNvSpPr>
          <p:nvPr/>
        </p:nvSpPr>
        <p:spPr bwMode="gray">
          <a:xfrm>
            <a:off x="3168974" y="1563638"/>
            <a:ext cx="53893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Orly's Font 2" pitchFamily="66" charset="0"/>
              </a:rPr>
              <a:t>2</a:t>
            </a:r>
          </a:p>
        </p:txBody>
      </p:sp>
      <p:sp>
        <p:nvSpPr>
          <p:cNvPr id="18" name="Rectangle 6"/>
          <p:cNvSpPr>
            <a:spLocks noChangeArrowheads="1"/>
          </p:cNvSpPr>
          <p:nvPr/>
        </p:nvSpPr>
        <p:spPr bwMode="gray">
          <a:xfrm>
            <a:off x="3168974" y="3962549"/>
            <a:ext cx="510076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Orly's Font 2" pitchFamily="66" charset="0"/>
              </a:rPr>
              <a:t>4</a:t>
            </a:r>
          </a:p>
        </p:txBody>
      </p:sp>
      <p:sp>
        <p:nvSpPr>
          <p:cNvPr id="19" name="Half Frame 18"/>
          <p:cNvSpPr/>
          <p:nvPr/>
        </p:nvSpPr>
        <p:spPr>
          <a:xfrm rot="13238728">
            <a:off x="7762699" y="3785230"/>
            <a:ext cx="279341" cy="329198"/>
          </a:xfrm>
          <a:prstGeom prst="halfFrame">
            <a:avLst>
              <a:gd name="adj1" fmla="val 31573"/>
              <a:gd name="adj2" fmla="val 29240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29" name="Straight Connector 28"/>
          <p:cNvCxnSpPr/>
          <p:nvPr/>
        </p:nvCxnSpPr>
        <p:spPr>
          <a:xfrm flipH="1" flipV="1">
            <a:off x="4557430" y="1674405"/>
            <a:ext cx="31841" cy="2756288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6"/>
          <p:cNvSpPr>
            <a:spLocks noChangeArrowheads="1"/>
          </p:cNvSpPr>
          <p:nvPr/>
        </p:nvSpPr>
        <p:spPr bwMode="gray">
          <a:xfrm>
            <a:off x="4016897" y="2761127"/>
            <a:ext cx="540533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Orly's Font 2" pitchFamily="66" charset="0"/>
              </a:rPr>
              <a:t>3</a:t>
            </a:r>
          </a:p>
        </p:txBody>
      </p:sp>
      <p:cxnSp>
        <p:nvCxnSpPr>
          <p:cNvPr id="43" name="Straight Connector 42"/>
          <p:cNvCxnSpPr/>
          <p:nvPr/>
        </p:nvCxnSpPr>
        <p:spPr>
          <a:xfrm flipV="1">
            <a:off x="719572" y="3543860"/>
            <a:ext cx="2056308" cy="951637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ectangle 6"/>
          <p:cNvSpPr>
            <a:spLocks noChangeArrowheads="1"/>
          </p:cNvSpPr>
          <p:nvPr/>
        </p:nvSpPr>
        <p:spPr bwMode="gray">
          <a:xfrm>
            <a:off x="1498577" y="4106565"/>
            <a:ext cx="55496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</a:rPr>
              <a:t>5</a:t>
            </a:r>
          </a:p>
        </p:txBody>
      </p:sp>
      <p:cxnSp>
        <p:nvCxnSpPr>
          <p:cNvPr id="57" name="Straight Connector 56"/>
          <p:cNvCxnSpPr/>
          <p:nvPr/>
        </p:nvCxnSpPr>
        <p:spPr>
          <a:xfrm flipV="1">
            <a:off x="719572" y="1448601"/>
            <a:ext cx="756084" cy="3046896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angle 6"/>
          <p:cNvSpPr>
            <a:spLocks noChangeArrowheads="1"/>
          </p:cNvSpPr>
          <p:nvPr/>
        </p:nvSpPr>
        <p:spPr bwMode="gray">
          <a:xfrm>
            <a:off x="1067918" y="2666405"/>
            <a:ext cx="551754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Orly's Font 2" pitchFamily="66" charset="0"/>
              </a:rPr>
              <a:t>6</a:t>
            </a:r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32" t="35705" r="30371" b="7661"/>
          <a:stretch/>
        </p:blipFill>
        <p:spPr>
          <a:xfrm rot="267845">
            <a:off x="5214204" y="1210695"/>
            <a:ext cx="2490792" cy="1914730"/>
          </a:xfrm>
          <a:prstGeom prst="rect">
            <a:avLst/>
          </a:prstGeom>
        </p:spPr>
      </p:pic>
      <p:sp>
        <p:nvSpPr>
          <p:cNvPr id="33" name="Oval Callout 32"/>
          <p:cNvSpPr/>
          <p:nvPr/>
        </p:nvSpPr>
        <p:spPr>
          <a:xfrm>
            <a:off x="6912260" y="1230011"/>
            <a:ext cx="1980220" cy="1305736"/>
          </a:xfrm>
          <a:prstGeom prst="wedgeEllipseCallout">
            <a:avLst>
              <a:gd name="adj1" fmla="val -65603"/>
              <a:gd name="adj2" fmla="val 14611"/>
            </a:avLst>
          </a:prstGeom>
          <a:solidFill>
            <a:schemeClr val="accent2"/>
          </a:solidFill>
          <a:ln w="38100">
            <a:solidFill>
              <a:schemeClr val="accent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tx1"/>
              </a:solidFill>
              <a:latin typeface="Orly's Font 2" pitchFamily="66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948264" y="1586285"/>
            <a:ext cx="19608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This is also a hexagon!</a:t>
            </a:r>
          </a:p>
        </p:txBody>
      </p:sp>
      <p:sp>
        <p:nvSpPr>
          <p:cNvPr id="35" name="Oval 34"/>
          <p:cNvSpPr/>
          <p:nvPr/>
        </p:nvSpPr>
        <p:spPr>
          <a:xfrm>
            <a:off x="1421649" y="1434759"/>
            <a:ext cx="108014" cy="108012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6" name="Oval 35"/>
          <p:cNvSpPr/>
          <p:nvPr/>
        </p:nvSpPr>
        <p:spPr>
          <a:xfrm>
            <a:off x="2706627" y="2533900"/>
            <a:ext cx="108014" cy="108012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7" name="Oval 36"/>
          <p:cNvSpPr/>
          <p:nvPr/>
        </p:nvSpPr>
        <p:spPr>
          <a:xfrm>
            <a:off x="4507151" y="1619482"/>
            <a:ext cx="108014" cy="108012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1" name="Oval 40"/>
          <p:cNvSpPr/>
          <p:nvPr/>
        </p:nvSpPr>
        <p:spPr>
          <a:xfrm>
            <a:off x="4534680" y="4347269"/>
            <a:ext cx="108014" cy="108012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2" name="Oval 41"/>
          <p:cNvSpPr/>
          <p:nvPr/>
        </p:nvSpPr>
        <p:spPr>
          <a:xfrm>
            <a:off x="2735794" y="3507854"/>
            <a:ext cx="108014" cy="108012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4" name="Oval 43"/>
          <p:cNvSpPr/>
          <p:nvPr/>
        </p:nvSpPr>
        <p:spPr>
          <a:xfrm>
            <a:off x="1918180" y="3111598"/>
            <a:ext cx="108014" cy="108012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7" name="Oval 46"/>
          <p:cNvSpPr/>
          <p:nvPr/>
        </p:nvSpPr>
        <p:spPr>
          <a:xfrm>
            <a:off x="665565" y="4435523"/>
            <a:ext cx="108014" cy="108012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531074">
            <a:off x="817009" y="1983784"/>
            <a:ext cx="2370062" cy="324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4" name="Straight Connector 23"/>
          <p:cNvCxnSpPr/>
          <p:nvPr/>
        </p:nvCxnSpPr>
        <p:spPr>
          <a:xfrm flipH="1" flipV="1">
            <a:off x="1529663" y="2972049"/>
            <a:ext cx="3613803" cy="1687933"/>
          </a:xfrm>
          <a:prstGeom prst="line">
            <a:avLst/>
          </a:prstGeom>
          <a:ln w="381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val 11"/>
          <p:cNvSpPr/>
          <p:nvPr/>
        </p:nvSpPr>
        <p:spPr>
          <a:xfrm>
            <a:off x="4315561" y="1491630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" name="Oval 12"/>
          <p:cNvSpPr/>
          <p:nvPr/>
        </p:nvSpPr>
        <p:spPr>
          <a:xfrm>
            <a:off x="2525198" y="3296542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2521645" y="2413294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0" name="Oval 29"/>
          <p:cNvSpPr/>
          <p:nvPr/>
        </p:nvSpPr>
        <p:spPr>
          <a:xfrm>
            <a:off x="4319972" y="4191930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6" name="Oval 45"/>
          <p:cNvSpPr/>
          <p:nvPr/>
        </p:nvSpPr>
        <p:spPr>
          <a:xfrm>
            <a:off x="1221422" y="1259442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4" name="Oval 63"/>
          <p:cNvSpPr/>
          <p:nvPr/>
        </p:nvSpPr>
        <p:spPr>
          <a:xfrm>
            <a:off x="465338" y="4261471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1463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 animBg="1"/>
      <p:bldP spid="11" grpId="0" animBg="1"/>
      <p:bldP spid="15" grpId="0" animBg="1"/>
      <p:bldP spid="16" grpId="0"/>
      <p:bldP spid="16" grpId="1"/>
      <p:bldP spid="17" grpId="0"/>
      <p:bldP spid="17" grpId="1"/>
      <p:bldP spid="18" grpId="0"/>
      <p:bldP spid="18" grpId="1"/>
      <p:bldP spid="19" grpId="0" animBg="1"/>
      <p:bldP spid="31" grpId="0"/>
      <p:bldP spid="31" grpId="1"/>
      <p:bldP spid="45" grpId="0"/>
      <p:bldP spid="45" grpId="1"/>
      <p:bldP spid="45" grpId="2"/>
      <p:bldP spid="58" grpId="0"/>
      <p:bldP spid="58" grpId="1"/>
      <p:bldP spid="33" grpId="0" animBg="1"/>
      <p:bldP spid="34" grpId="0"/>
      <p:bldP spid="35" grpId="0" animBg="1"/>
      <p:bldP spid="36" grpId="0" animBg="1"/>
      <p:bldP spid="37" grpId="0" animBg="1"/>
      <p:bldP spid="41" grpId="0" animBg="1"/>
      <p:bldP spid="42" grpId="0" animBg="1"/>
      <p:bldP spid="44" grpId="0" animBg="1"/>
      <p:bldP spid="44" grpId="1" animBg="1"/>
      <p:bldP spid="47" grpId="0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30" grpId="0" animBg="1"/>
      <p:bldP spid="30" grpId="1" animBg="1"/>
      <p:bldP spid="46" grpId="0" animBg="1"/>
      <p:bldP spid="46" grpId="1" animBg="1"/>
      <p:bldP spid="64" grpId="0" animBg="1"/>
      <p:bldP spid="64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0100" y="1429492"/>
            <a:ext cx="7429500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you learned how to draw a hexagon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connecting 6 straight sides.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3822" y="1537504"/>
            <a:ext cx="7518598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how to draw a hexagon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connecting 6 straight sides.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/>
          <p:cNvSpPr txBox="1">
            <a:spLocks/>
          </p:cNvSpPr>
          <p:nvPr/>
        </p:nvSpPr>
        <p:spPr bwMode="auto">
          <a:xfrm>
            <a:off x="914400" y="987574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Draw straight lines for sides!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" name="Rectangle 5"/>
          <p:cNvSpPr/>
          <p:nvPr/>
        </p:nvSpPr>
        <p:spPr>
          <a:xfrm rot="19815099">
            <a:off x="457212" y="2778245"/>
            <a:ext cx="3886200" cy="571500"/>
          </a:xfrm>
          <a:prstGeom prst="rect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790067">
            <a:off x="4098830" y="1732791"/>
            <a:ext cx="4112620" cy="641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37" t="34067" r="23086" b="38645"/>
          <a:stretch/>
        </p:blipFill>
        <p:spPr>
          <a:xfrm rot="1436054">
            <a:off x="1286703" y="4074842"/>
            <a:ext cx="2308377" cy="63423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37" t="34067" r="23086" b="38645"/>
          <a:stretch/>
        </p:blipFill>
        <p:spPr>
          <a:xfrm rot="1436054">
            <a:off x="4649382" y="3314636"/>
            <a:ext cx="2308377" cy="634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9303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-0.25 E" pathEditMode="relative" ptsTypes="">
                                      <p:cBhvr>
                                        <p:cTn id="2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-0.25 E" pathEditMode="relative" ptsTypes="">
                                      <p:cBhvr>
                                        <p:cTn id="3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animBg="1"/>
      <p:bldP spid="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2"/>
          <p:cNvSpPr txBox="1">
            <a:spLocks/>
          </p:cNvSpPr>
          <p:nvPr/>
        </p:nvSpPr>
        <p:spPr bwMode="auto">
          <a:xfrm>
            <a:off x="914400" y="987574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Draw straight lines for sides!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390" y="1626701"/>
            <a:ext cx="7534034" cy="2889265"/>
          </a:xfrm>
          <a:prstGeom prst="rect">
            <a:avLst/>
          </a:prstGeom>
        </p:spPr>
      </p:pic>
      <p:cxnSp>
        <p:nvCxnSpPr>
          <p:cNvPr id="17" name="Straight Connector 16"/>
          <p:cNvCxnSpPr/>
          <p:nvPr/>
        </p:nvCxnSpPr>
        <p:spPr>
          <a:xfrm flipV="1">
            <a:off x="914400" y="3507854"/>
            <a:ext cx="885292" cy="981053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3707904" y="1707654"/>
            <a:ext cx="1872208" cy="2781253"/>
          </a:xfrm>
          <a:prstGeom prst="line">
            <a:avLst/>
          </a:prstGeom>
          <a:ln w="3810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V="1">
            <a:off x="6444208" y="1707654"/>
            <a:ext cx="1872208" cy="900100"/>
          </a:xfrm>
          <a:prstGeom prst="line">
            <a:avLst/>
          </a:prstGeom>
          <a:ln w="3810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840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 txBox="1">
            <a:spLocks/>
          </p:cNvSpPr>
          <p:nvPr/>
        </p:nvSpPr>
        <p:spPr bwMode="auto">
          <a:xfrm>
            <a:off x="914400" y="987574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Draw straight lines for sides!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1079654" y="2607755"/>
            <a:ext cx="2277611" cy="122318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Arc 8"/>
          <p:cNvSpPr/>
          <p:nvPr/>
        </p:nvSpPr>
        <p:spPr>
          <a:xfrm>
            <a:off x="4847504" y="1585498"/>
            <a:ext cx="3024336" cy="2304256"/>
          </a:xfrm>
          <a:prstGeom prst="arc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Half Frame 9"/>
          <p:cNvSpPr/>
          <p:nvPr/>
        </p:nvSpPr>
        <p:spPr>
          <a:xfrm rot="18378447" flipV="1">
            <a:off x="1595000" y="1951211"/>
            <a:ext cx="1171012" cy="766235"/>
          </a:xfrm>
          <a:prstGeom prst="halfFrame">
            <a:avLst>
              <a:gd name="adj1" fmla="val 41171"/>
              <a:gd name="adj2" fmla="val 40197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" name="Multiply 10"/>
          <p:cNvSpPr/>
          <p:nvPr/>
        </p:nvSpPr>
        <p:spPr>
          <a:xfrm>
            <a:off x="7704348" y="1381520"/>
            <a:ext cx="1260140" cy="1215913"/>
          </a:xfrm>
          <a:prstGeom prst="mathMultiply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>
            <a:off x="6305665" y="1531492"/>
            <a:ext cx="108014" cy="108012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" name="Oval 12"/>
          <p:cNvSpPr/>
          <p:nvPr/>
        </p:nvSpPr>
        <p:spPr>
          <a:xfrm>
            <a:off x="1025647" y="3766879"/>
            <a:ext cx="108014" cy="108012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7817833" y="2683620"/>
            <a:ext cx="108014" cy="108012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0" name="Oval 19"/>
          <p:cNvSpPr/>
          <p:nvPr/>
        </p:nvSpPr>
        <p:spPr>
          <a:xfrm>
            <a:off x="3252757" y="2573795"/>
            <a:ext cx="108014" cy="108012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37" t="34067" r="23086" b="38645"/>
          <a:stretch/>
        </p:blipFill>
        <p:spPr>
          <a:xfrm rot="636176">
            <a:off x="1010244" y="3714813"/>
            <a:ext cx="2308377" cy="63423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37" t="34067" r="23086" b="38645"/>
          <a:stretch/>
        </p:blipFill>
        <p:spPr>
          <a:xfrm rot="7992448">
            <a:off x="4583173" y="3212481"/>
            <a:ext cx="2308377" cy="634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091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-0.25 E" pathEditMode="relative" ptsTypes="">
                                      <p:cBhvr>
                                        <p:cTn id="2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03 -0.21739 C 0.00972 -0.21246 0.00052 -0.21153 0.02222 -0.20876 C 0.03525 -0.20105 0.04861 -0.19488 0.06163 -0.18686 C 0.07275 -0.18008 0.05608 -0.18964 0.07153 -0.18224 C 0.07413 -0.18101 0.079 -0.17792 0.079 -0.17792 C 0.08386 -0.17206 0.08715 -0.1625 0.09254 -0.15819 C 0.09497 -0.15634 0.1 -0.15387 0.1 -0.15387 C 0.10469 -0.14832 0.11042 -0.1474 0.11476 -0.14061 C 0.12014 -0.13259 0.12379 -0.12119 0.12952 -0.1144 C 0.13594 -0.09867 0.13351 -0.08757 0.14184 -0.07277 C 0.14549 -0.0552 0.14028 -0.07647 0.14688 -0.06167 C 0.14861 -0.05797 0.14896 -0.05273 0.15052 -0.04872 C 0.1533 -0.0333 0.15104 -0.03855 0.15556 -0.03114 C 0.15747 -0.01665 0.1592 -0.00493 0.1592 0.01048 " pathEditMode="relative" ptsTypes="fffffffffffffA">
                                      <p:cBhvr>
                                        <p:cTn id="5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 Placeholder 2"/>
          <p:cNvSpPr txBox="1">
            <a:spLocks/>
          </p:cNvSpPr>
          <p:nvPr/>
        </p:nvSpPr>
        <p:spPr bwMode="auto">
          <a:xfrm>
            <a:off x="914400" y="987574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All sides must meet or connect!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31" name="Straight Connector 30"/>
          <p:cNvCxnSpPr/>
          <p:nvPr/>
        </p:nvCxnSpPr>
        <p:spPr>
          <a:xfrm flipV="1">
            <a:off x="1799692" y="2396903"/>
            <a:ext cx="0" cy="1573678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H="1">
            <a:off x="5271497" y="3428676"/>
            <a:ext cx="2091676" cy="984022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H="1" flipV="1">
            <a:off x="1799692" y="3970581"/>
            <a:ext cx="2916325" cy="437382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Half Frame 34"/>
          <p:cNvSpPr/>
          <p:nvPr/>
        </p:nvSpPr>
        <p:spPr>
          <a:xfrm rot="13238728">
            <a:off x="1209162" y="1785139"/>
            <a:ext cx="356955" cy="485218"/>
          </a:xfrm>
          <a:prstGeom prst="halfFrame">
            <a:avLst>
              <a:gd name="adj1" fmla="val 31573"/>
              <a:gd name="adj2" fmla="val 29240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7" name="Half Frame 36"/>
          <p:cNvSpPr/>
          <p:nvPr/>
        </p:nvSpPr>
        <p:spPr>
          <a:xfrm rot="13238728">
            <a:off x="1029373" y="3786153"/>
            <a:ext cx="356955" cy="485218"/>
          </a:xfrm>
          <a:prstGeom prst="halfFrame">
            <a:avLst>
              <a:gd name="adj1" fmla="val 31573"/>
              <a:gd name="adj2" fmla="val 29240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9" name="Multiply 38"/>
          <p:cNvSpPr/>
          <p:nvPr/>
        </p:nvSpPr>
        <p:spPr>
          <a:xfrm>
            <a:off x="5456693" y="4161809"/>
            <a:ext cx="720080" cy="787239"/>
          </a:xfrm>
          <a:prstGeom prst="mathMultiply">
            <a:avLst>
              <a:gd name="adj1" fmla="val 20385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40" name="Straight Connector 39"/>
          <p:cNvCxnSpPr/>
          <p:nvPr/>
        </p:nvCxnSpPr>
        <p:spPr>
          <a:xfrm flipH="1">
            <a:off x="4730721" y="3435846"/>
            <a:ext cx="2649373" cy="976852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Half Frame 41"/>
          <p:cNvSpPr/>
          <p:nvPr/>
        </p:nvSpPr>
        <p:spPr>
          <a:xfrm rot="13238728">
            <a:off x="5177308" y="4180180"/>
            <a:ext cx="356955" cy="485218"/>
          </a:xfrm>
          <a:prstGeom prst="halfFrame">
            <a:avLst>
              <a:gd name="adj1" fmla="val 31573"/>
              <a:gd name="adj2" fmla="val 29240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43" name="Picture 42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34" t="29642" r="37058" b="35179"/>
          <a:stretch/>
        </p:blipFill>
        <p:spPr>
          <a:xfrm>
            <a:off x="2448305" y="2644563"/>
            <a:ext cx="1285850" cy="1046489"/>
          </a:xfrm>
          <a:prstGeom prst="rect">
            <a:avLst/>
          </a:prstGeom>
        </p:spPr>
      </p:pic>
      <p:cxnSp>
        <p:nvCxnSpPr>
          <p:cNvPr id="44" name="Straight Connector 43"/>
          <p:cNvCxnSpPr/>
          <p:nvPr/>
        </p:nvCxnSpPr>
        <p:spPr>
          <a:xfrm flipV="1">
            <a:off x="1799691" y="1599642"/>
            <a:ext cx="2304257" cy="797259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Half Frame 45"/>
          <p:cNvSpPr/>
          <p:nvPr/>
        </p:nvSpPr>
        <p:spPr>
          <a:xfrm rot="13238728">
            <a:off x="4686973" y="1221946"/>
            <a:ext cx="356955" cy="485218"/>
          </a:xfrm>
          <a:prstGeom prst="halfFrame">
            <a:avLst>
              <a:gd name="adj1" fmla="val 31573"/>
              <a:gd name="adj2" fmla="val 29240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>
            <a:off x="4103947" y="1599643"/>
            <a:ext cx="3024337" cy="756083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Half Frame 22"/>
          <p:cNvSpPr/>
          <p:nvPr/>
        </p:nvSpPr>
        <p:spPr>
          <a:xfrm rot="13238728">
            <a:off x="7495067" y="1843361"/>
            <a:ext cx="356955" cy="485218"/>
          </a:xfrm>
          <a:prstGeom prst="halfFrame">
            <a:avLst>
              <a:gd name="adj1" fmla="val 31573"/>
              <a:gd name="adj2" fmla="val 29240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7125860" y="2355726"/>
            <a:ext cx="254234" cy="108012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Half Frame 47"/>
          <p:cNvSpPr/>
          <p:nvPr/>
        </p:nvSpPr>
        <p:spPr>
          <a:xfrm rot="13238728">
            <a:off x="7757673" y="3259587"/>
            <a:ext cx="356955" cy="485218"/>
          </a:xfrm>
          <a:prstGeom prst="halfFrame">
            <a:avLst>
              <a:gd name="adj1" fmla="val 31573"/>
              <a:gd name="adj2" fmla="val 29240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4" name="Oval 33"/>
          <p:cNvSpPr/>
          <p:nvPr/>
        </p:nvSpPr>
        <p:spPr>
          <a:xfrm>
            <a:off x="1552082" y="2185716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6" name="Oval 35"/>
          <p:cNvSpPr/>
          <p:nvPr/>
        </p:nvSpPr>
        <p:spPr>
          <a:xfrm>
            <a:off x="1545458" y="3712543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8" name="Oval 37"/>
          <p:cNvSpPr/>
          <p:nvPr/>
        </p:nvSpPr>
        <p:spPr>
          <a:xfrm>
            <a:off x="4557336" y="3985409"/>
            <a:ext cx="899357" cy="874761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1" name="Oval 40"/>
          <p:cNvSpPr/>
          <p:nvPr/>
        </p:nvSpPr>
        <p:spPr>
          <a:xfrm>
            <a:off x="4461783" y="4180595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5" name="Oval 44"/>
          <p:cNvSpPr/>
          <p:nvPr/>
        </p:nvSpPr>
        <p:spPr>
          <a:xfrm>
            <a:off x="3849714" y="1435795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2" name="Oval 21"/>
          <p:cNvSpPr/>
          <p:nvPr/>
        </p:nvSpPr>
        <p:spPr>
          <a:xfrm>
            <a:off x="6871627" y="2162875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7" name="Oval 46"/>
          <p:cNvSpPr/>
          <p:nvPr/>
        </p:nvSpPr>
        <p:spPr>
          <a:xfrm>
            <a:off x="7096925" y="3194650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4637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3.64982E-6 C -0.00017 -0.05611 0.06701 -0.10944 0.1533 -0.11807 C 0.23958 -0.12762 0.3125 -0.08971 0.31441 -0.03299 C 0.31615 0.0225 0.24653 0.07398 0.16007 0.08323 C 0.07396 0.09217 0.00226 0.05456 5.55112E-17 3.64982E-6 Z " pathEditMode="relative" rAng="-5602934" ptsTypes="fffff">
                                      <p:cBhvr>
                                        <p:cTn id="167" dur="5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12" y="-17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5" grpId="0" animBg="1"/>
      <p:bldP spid="37" grpId="0" animBg="1"/>
      <p:bldP spid="39" grpId="0" animBg="1"/>
      <p:bldP spid="39" grpId="1" animBg="1"/>
      <p:bldP spid="42" grpId="0" animBg="1"/>
      <p:bldP spid="46" grpId="0" animBg="1"/>
      <p:bldP spid="23" grpId="0" animBg="1"/>
      <p:bldP spid="48" grpId="0" animBg="1"/>
      <p:bldP spid="34" grpId="0" animBg="1"/>
      <p:bldP spid="34" grpId="1" animBg="1"/>
      <p:bldP spid="36" grpId="0" animBg="1"/>
      <p:bldP spid="36" grpId="1" animBg="1"/>
      <p:bldP spid="38" grpId="0" animBg="1"/>
      <p:bldP spid="38" grpId="1" animBg="1"/>
      <p:bldP spid="41" grpId="0" animBg="1"/>
      <p:bldP spid="41" grpId="1" animBg="1"/>
      <p:bldP spid="45" grpId="0" animBg="1"/>
      <p:bldP spid="45" grpId="1" animBg="1"/>
      <p:bldP spid="22" grpId="0" animBg="1"/>
      <p:bldP spid="22" grpId="1" animBg="1"/>
      <p:bldP spid="47" grpId="0" animBg="1"/>
      <p:bldP spid="47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6040882" y="368232"/>
            <a:ext cx="280290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Draw 6 sides!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 flipV="1">
            <a:off x="2447764" y="883934"/>
            <a:ext cx="2109809" cy="1231088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 flipV="1">
            <a:off x="4535996" y="883935"/>
            <a:ext cx="2069395" cy="1231086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V="1">
            <a:off x="4541095" y="3879218"/>
            <a:ext cx="2047818" cy="1068796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6"/>
          <p:cNvSpPr>
            <a:spLocks noChangeArrowheads="1"/>
          </p:cNvSpPr>
          <p:nvPr/>
        </p:nvSpPr>
        <p:spPr bwMode="gray">
          <a:xfrm>
            <a:off x="3000491" y="1010221"/>
            <a:ext cx="380232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rly's Font 2" pitchFamily="66" charset="0"/>
              </a:rPr>
              <a:t>1</a:t>
            </a:r>
          </a:p>
        </p:txBody>
      </p:sp>
      <p:sp>
        <p:nvSpPr>
          <p:cNvPr id="19" name="Rectangle 6"/>
          <p:cNvSpPr>
            <a:spLocks noChangeArrowheads="1"/>
          </p:cNvSpPr>
          <p:nvPr/>
        </p:nvSpPr>
        <p:spPr bwMode="gray">
          <a:xfrm>
            <a:off x="5501952" y="843558"/>
            <a:ext cx="53893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Orly's Font 2" pitchFamily="66" charset="0"/>
              </a:rPr>
              <a:t>2</a:t>
            </a:r>
          </a:p>
        </p:txBody>
      </p:sp>
      <p:sp>
        <p:nvSpPr>
          <p:cNvPr id="28" name="Rectangle 6"/>
          <p:cNvSpPr>
            <a:spLocks noChangeArrowheads="1"/>
          </p:cNvSpPr>
          <p:nvPr/>
        </p:nvSpPr>
        <p:spPr bwMode="gray">
          <a:xfrm>
            <a:off x="5587794" y="4358593"/>
            <a:ext cx="510076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Orly's Font 2" pitchFamily="66" charset="0"/>
              </a:rPr>
              <a:t>4</a:t>
            </a:r>
          </a:p>
        </p:txBody>
      </p:sp>
      <p:cxnSp>
        <p:nvCxnSpPr>
          <p:cNvPr id="29" name="Straight Connector 28"/>
          <p:cNvCxnSpPr/>
          <p:nvPr/>
        </p:nvCxnSpPr>
        <p:spPr>
          <a:xfrm flipV="1">
            <a:off x="6605391" y="2087760"/>
            <a:ext cx="0" cy="1791457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0" name="Rectangle 6"/>
          <p:cNvSpPr>
            <a:spLocks noChangeArrowheads="1"/>
          </p:cNvSpPr>
          <p:nvPr/>
        </p:nvSpPr>
        <p:spPr bwMode="gray">
          <a:xfrm>
            <a:off x="6623755" y="2702409"/>
            <a:ext cx="540533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Orly's Font 2" pitchFamily="66" charset="0"/>
              </a:rPr>
              <a:t>3</a:t>
            </a:r>
          </a:p>
        </p:txBody>
      </p:sp>
      <p:cxnSp>
        <p:nvCxnSpPr>
          <p:cNvPr id="35" name="Straight Connector 34"/>
          <p:cNvCxnSpPr/>
          <p:nvPr/>
        </p:nvCxnSpPr>
        <p:spPr>
          <a:xfrm flipV="1">
            <a:off x="2426660" y="2087757"/>
            <a:ext cx="21104" cy="179146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36" name="Rectangle 6"/>
          <p:cNvSpPr>
            <a:spLocks noChangeArrowheads="1"/>
          </p:cNvSpPr>
          <p:nvPr/>
        </p:nvSpPr>
        <p:spPr bwMode="gray">
          <a:xfrm>
            <a:off x="2771800" y="4322589"/>
            <a:ext cx="55496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</a:rPr>
              <a:t>5</a:t>
            </a:r>
          </a:p>
        </p:txBody>
      </p:sp>
      <p:cxnSp>
        <p:nvCxnSpPr>
          <p:cNvPr id="45" name="Straight Connector 44"/>
          <p:cNvCxnSpPr/>
          <p:nvPr/>
        </p:nvCxnSpPr>
        <p:spPr>
          <a:xfrm flipH="1" flipV="1">
            <a:off x="2426660" y="3859817"/>
            <a:ext cx="2130913" cy="1088197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 6"/>
          <p:cNvSpPr>
            <a:spLocks noChangeArrowheads="1"/>
          </p:cNvSpPr>
          <p:nvPr/>
        </p:nvSpPr>
        <p:spPr bwMode="gray">
          <a:xfrm>
            <a:off x="1835696" y="2702409"/>
            <a:ext cx="55496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Orly's Font 2" pitchFamily="66" charset="0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587132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7" grpId="0"/>
      <p:bldP spid="19" grpId="0"/>
      <p:bldP spid="28" grpId="0"/>
      <p:bldP spid="30" grpId="0"/>
      <p:bldP spid="36" grpId="0"/>
      <p:bldP spid="4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539552" y="987574"/>
            <a:ext cx="806489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</a:rPr>
              <a:t>You can draw a hexagon!</a:t>
            </a:r>
            <a:endParaRPr lang="en-US" sz="36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gray">
          <a:xfrm>
            <a:off x="1641171" y="1894668"/>
            <a:ext cx="2823209" cy="480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2800" kern="0" dirty="0" smtClean="0">
                <a:solidFill>
                  <a:schemeClr val="accent5"/>
                </a:solidFill>
                <a:latin typeface="Orly's Font 2" pitchFamily="66" charset="0"/>
              </a:rPr>
              <a:t>Draw 6 sides.</a:t>
            </a:r>
            <a:endParaRPr lang="en-US" sz="2800" kern="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gray">
          <a:xfrm>
            <a:off x="1115616" y="1740507"/>
            <a:ext cx="380232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</a:rPr>
              <a:t>1</a:t>
            </a: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gray">
          <a:xfrm>
            <a:off x="1641171" y="2784912"/>
            <a:ext cx="5065810" cy="480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2800" kern="0" dirty="0" smtClean="0">
                <a:solidFill>
                  <a:schemeClr val="accent5"/>
                </a:solidFill>
                <a:latin typeface="Orly's Font 2" pitchFamily="66" charset="0"/>
              </a:rPr>
              <a:t>All sides must be straight.</a:t>
            </a:r>
            <a:endParaRPr lang="en-US" sz="2800" kern="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gray">
          <a:xfrm>
            <a:off x="1115616" y="2630751"/>
            <a:ext cx="53893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</a:rPr>
              <a:t>2</a:t>
            </a:r>
          </a:p>
        </p:txBody>
      </p:sp>
      <p:sp>
        <p:nvSpPr>
          <p:cNvPr id="18" name="Rectangle 3"/>
          <p:cNvSpPr>
            <a:spLocks noChangeArrowheads="1"/>
          </p:cNvSpPr>
          <p:nvPr/>
        </p:nvSpPr>
        <p:spPr bwMode="gray">
          <a:xfrm>
            <a:off x="1641171" y="3684662"/>
            <a:ext cx="6221575" cy="480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2800" kern="0" dirty="0" smtClean="0">
                <a:solidFill>
                  <a:schemeClr val="accent5"/>
                </a:solidFill>
                <a:latin typeface="Orly's Font 2" pitchFamily="66" charset="0"/>
              </a:rPr>
              <a:t>All sides must meet at a corner.</a:t>
            </a:r>
            <a:endParaRPr lang="en-US" sz="2800" kern="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20" name="Rectangle 4"/>
          <p:cNvSpPr>
            <a:spLocks noChangeArrowheads="1"/>
          </p:cNvSpPr>
          <p:nvPr/>
        </p:nvSpPr>
        <p:spPr bwMode="gray">
          <a:xfrm>
            <a:off x="1115616" y="3530501"/>
            <a:ext cx="540533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276647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1" grpId="0"/>
      <p:bldP spid="13" grpId="0"/>
      <p:bldP spid="15" grpId="0"/>
      <p:bldP spid="18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31" t="32869" r="35145" b="9391"/>
          <a:stretch/>
        </p:blipFill>
        <p:spPr>
          <a:xfrm>
            <a:off x="90279" y="1703350"/>
            <a:ext cx="2881521" cy="3057893"/>
          </a:xfrm>
          <a:prstGeom prst="rect">
            <a:avLst/>
          </a:prstGeom>
        </p:spPr>
      </p:pic>
      <p:sp>
        <p:nvSpPr>
          <p:cNvPr id="13" name="Cloud Callout 12"/>
          <p:cNvSpPr/>
          <p:nvPr/>
        </p:nvSpPr>
        <p:spPr>
          <a:xfrm>
            <a:off x="1907704" y="957676"/>
            <a:ext cx="2815714" cy="1506062"/>
          </a:xfrm>
          <a:prstGeom prst="cloudCallout">
            <a:avLst>
              <a:gd name="adj1" fmla="val -45061"/>
              <a:gd name="adj2" fmla="val 49596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015716" y="1275606"/>
            <a:ext cx="263569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This is the only </a:t>
            </a:r>
            <a:b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</a:b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type of hexagon </a:t>
            </a:r>
            <a:b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</a:b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there is!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5076056" y="1275605"/>
            <a:ext cx="3047891" cy="2619815"/>
            <a:chOff x="5076056" y="1275605"/>
            <a:chExt cx="3047891" cy="2619815"/>
          </a:xfrm>
        </p:grpSpPr>
        <p:cxnSp>
          <p:nvCxnSpPr>
            <p:cNvPr id="3" name="Straight Connector 2"/>
            <p:cNvCxnSpPr/>
            <p:nvPr/>
          </p:nvCxnSpPr>
          <p:spPr>
            <a:xfrm flipH="1">
              <a:off x="5076056" y="1275606"/>
              <a:ext cx="720080" cy="1309907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/>
            <p:cNvCxnSpPr/>
            <p:nvPr/>
          </p:nvCxnSpPr>
          <p:spPr>
            <a:xfrm>
              <a:off x="5076056" y="2585513"/>
              <a:ext cx="720080" cy="1309907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5796136" y="3895420"/>
              <a:ext cx="1620180" cy="0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5796136" y="1275605"/>
              <a:ext cx="1620180" cy="1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7403867" y="1275605"/>
              <a:ext cx="720080" cy="1309907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16316" y="2568205"/>
              <a:ext cx="707631" cy="1327215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Multiply 22"/>
          <p:cNvSpPr/>
          <p:nvPr/>
        </p:nvSpPr>
        <p:spPr>
          <a:xfrm>
            <a:off x="2066603" y="814101"/>
            <a:ext cx="2280811" cy="1793212"/>
          </a:xfrm>
          <a:prstGeom prst="mathMultiply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1726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/>
      <p:bldP spid="23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14446</TotalTime>
  <Words>854</Words>
  <Application>Microsoft Office PowerPoint</Application>
  <PresentationFormat>On-screen Show (16:9)</PresentationFormat>
  <Paragraphs>116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Arial</vt:lpstr>
      <vt:lpstr>Courier New</vt:lpstr>
      <vt:lpstr>Orly's Font 2</vt:lpstr>
      <vt:lpstr>Wingdings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363</cp:revision>
  <dcterms:created xsi:type="dcterms:W3CDTF">2011-06-12T17:04:43Z</dcterms:created>
  <dcterms:modified xsi:type="dcterms:W3CDTF">2015-06-07T13:02:54Z</dcterms:modified>
</cp:coreProperties>
</file>